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vypustdusi.cz/" TargetMode="External"/><Relationship Id="rId2" Type="http://schemas.openxmlformats.org/officeDocument/2006/relationships/hyperlink" Target="https://nepanikar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dělat když…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Šikana zaměřená na učitele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42011"/>
            <a:ext cx="10820400" cy="458070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2500" dirty="0" smtClean="0"/>
              <a:t>1) Pedagog </a:t>
            </a:r>
            <a:r>
              <a:rPr lang="cs-CZ" sz="2500" dirty="0"/>
              <a:t>v pozici oběti šikany, či pedagog, který je takovéto situace svědkem vyhledá okamžitě pomoc. Obrací se na: </a:t>
            </a:r>
          </a:p>
          <a:p>
            <a:r>
              <a:rPr lang="cs-CZ" sz="2500" dirty="0" smtClean="0"/>
              <a:t> </a:t>
            </a:r>
            <a:r>
              <a:rPr lang="cs-CZ" sz="2500" dirty="0"/>
              <a:t>ředitele školy (ŘŠ</a:t>
            </a:r>
            <a:r>
              <a:rPr lang="cs-CZ" sz="2500" dirty="0" smtClean="0"/>
              <a:t>),  </a:t>
            </a:r>
            <a:r>
              <a:rPr lang="cs-CZ" sz="2500" dirty="0"/>
              <a:t>metodika prevence (ŠMP) </a:t>
            </a:r>
            <a:r>
              <a:rPr lang="cs-CZ" sz="2500" dirty="0" smtClean="0"/>
              <a:t>nebo </a:t>
            </a:r>
            <a:r>
              <a:rPr lang="cs-CZ" sz="2500" dirty="0"/>
              <a:t>výchovného poradce (</a:t>
            </a:r>
            <a:r>
              <a:rPr lang="cs-CZ" sz="2500" dirty="0" smtClean="0"/>
              <a:t>VP) popř. </a:t>
            </a:r>
            <a:r>
              <a:rPr lang="cs-CZ" sz="2500" dirty="0"/>
              <a:t>jiného pedagogického pracovníka </a:t>
            </a:r>
          </a:p>
          <a:p>
            <a:pPr marL="0" indent="0">
              <a:buNone/>
            </a:pPr>
            <a:r>
              <a:rPr lang="cs-CZ" sz="2500" dirty="0"/>
              <a:t>2. O vzniklé situaci je informován </a:t>
            </a:r>
            <a:r>
              <a:rPr lang="cs-CZ" sz="2500" dirty="0" smtClean="0"/>
              <a:t> ŘŠ</a:t>
            </a:r>
            <a:r>
              <a:rPr lang="cs-CZ" sz="2500" dirty="0"/>
              <a:t>. </a:t>
            </a:r>
          </a:p>
          <a:p>
            <a:pPr marL="0" indent="0">
              <a:buNone/>
            </a:pPr>
            <a:r>
              <a:rPr lang="cs-CZ" sz="2500" dirty="0"/>
              <a:t>3. Pokud se jedná o situaci ohrožující zdraví, či bezpečí pracovníka, ŘŠ přivolá Policii ČR, zajistí pomoc externího specialisty. </a:t>
            </a:r>
          </a:p>
          <a:p>
            <a:pPr marL="0" indent="0">
              <a:buNone/>
            </a:pPr>
            <a:r>
              <a:rPr lang="cs-CZ" sz="2500" dirty="0"/>
              <a:t>4. Školní preventivní tým zajistí další šetření </a:t>
            </a:r>
          </a:p>
          <a:p>
            <a:r>
              <a:rPr lang="cs-CZ" sz="2500" dirty="0" smtClean="0"/>
              <a:t> </a:t>
            </a:r>
            <a:r>
              <a:rPr lang="cs-CZ" sz="2500" dirty="0"/>
              <a:t>rozhovor s obětí </a:t>
            </a:r>
          </a:p>
          <a:p>
            <a:r>
              <a:rPr lang="cs-CZ" sz="2500" dirty="0" smtClean="0"/>
              <a:t> </a:t>
            </a:r>
            <a:r>
              <a:rPr lang="cs-CZ" sz="2500" dirty="0"/>
              <a:t>rozhovor se svědky </a:t>
            </a:r>
          </a:p>
          <a:p>
            <a:r>
              <a:rPr lang="cs-CZ" sz="2500" dirty="0" smtClean="0"/>
              <a:t> </a:t>
            </a:r>
            <a:r>
              <a:rPr lang="cs-CZ" sz="2500" dirty="0"/>
              <a:t>rozhovor </a:t>
            </a:r>
            <a:r>
              <a:rPr lang="cs-CZ" sz="2500" b="1" dirty="0"/>
              <a:t>s agresorem / či skupinou agresorů – je zajištěno, že se nemohou domlouvat na společné výpovědi, nikdy nedochází ke konfrontaci</a:t>
            </a:r>
            <a:r>
              <a:rPr lang="cs-CZ" sz="2500" dirty="0"/>
              <a:t> </a:t>
            </a:r>
          </a:p>
          <a:p>
            <a:r>
              <a:rPr lang="cs-CZ" sz="2500" dirty="0" smtClean="0"/>
              <a:t> </a:t>
            </a:r>
            <a:r>
              <a:rPr lang="cs-CZ" sz="2500" dirty="0"/>
              <a:t>z rozhovoru </a:t>
            </a:r>
            <a:r>
              <a:rPr lang="cs-CZ" sz="2500" b="1" dirty="0"/>
              <a:t>se provádí zápis</a:t>
            </a:r>
            <a:r>
              <a:rPr lang="cs-CZ" sz="2500" dirty="0"/>
              <a:t> </a:t>
            </a:r>
          </a:p>
          <a:p>
            <a:r>
              <a:rPr lang="cs-CZ" sz="2500" dirty="0" smtClean="0"/>
              <a:t>pokud </a:t>
            </a:r>
            <a:r>
              <a:rPr lang="cs-CZ" sz="2500" dirty="0"/>
              <a:t>není ŘŠ vyšetřování přítomen, je o výsledcích okamžitě informován. </a:t>
            </a:r>
          </a:p>
          <a:p>
            <a:pPr marL="0" indent="0">
              <a:buNone/>
            </a:pPr>
            <a:r>
              <a:rPr lang="cs-CZ" sz="2500" dirty="0"/>
              <a:t>5. ŘŠ informuje zákonné zástupce agresorů o vzniklé situaci a pozve je do školy k pohovoru s výchovnou komisí </a:t>
            </a:r>
          </a:p>
          <a:p>
            <a:pPr marL="0" indent="0">
              <a:buNone/>
            </a:pPr>
            <a:r>
              <a:rPr lang="cs-CZ" sz="2500" dirty="0"/>
              <a:t>6. Výchovná komise projedná se zákonnými zástupci žáka další postup 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7</a:t>
            </a:r>
            <a:r>
              <a:rPr lang="cs-CZ" sz="2500" dirty="0"/>
              <a:t>. Provede </a:t>
            </a:r>
            <a:r>
              <a:rPr lang="cs-CZ" sz="2500" b="1" dirty="0"/>
              <a:t>se zápis z jednání VK </a:t>
            </a:r>
            <a:r>
              <a:rPr lang="cs-CZ" sz="2500" dirty="0"/>
              <a:t>– podepíší jej všichni přítomní. </a:t>
            </a:r>
          </a:p>
          <a:p>
            <a:pPr marL="0" indent="0">
              <a:buNone/>
            </a:pPr>
            <a:r>
              <a:rPr lang="cs-CZ" sz="2500" dirty="0"/>
              <a:t>8. ŘŠ udělí agresorovi/agresorům výchovné opatření v souladu se školním řádem. </a:t>
            </a:r>
          </a:p>
          <a:p>
            <a:pPr marL="0" indent="0">
              <a:buNone/>
            </a:pPr>
            <a:r>
              <a:rPr lang="cs-CZ" sz="2500" dirty="0"/>
              <a:t>9. ŘŠ informuje Policii </a:t>
            </a:r>
            <a:r>
              <a:rPr lang="cs-CZ" sz="2500" dirty="0" smtClean="0"/>
              <a:t>ČR </a:t>
            </a:r>
            <a:r>
              <a:rPr lang="cs-CZ" sz="2500" dirty="0"/>
              <a:t>(601 590 517)</a:t>
            </a:r>
            <a:r>
              <a:rPr lang="cs-CZ" sz="2500" dirty="0" smtClean="0"/>
              <a:t> </a:t>
            </a:r>
            <a:r>
              <a:rPr lang="cs-CZ" sz="2500" dirty="0"/>
              <a:t>či </a:t>
            </a:r>
            <a:r>
              <a:rPr lang="cs-CZ" sz="2500" dirty="0" smtClean="0"/>
              <a:t>OSPOD (</a:t>
            </a:r>
            <a:r>
              <a:rPr lang="cs-CZ" sz="2500" dirty="0"/>
              <a:t>466 859 201, 466 859 </a:t>
            </a:r>
            <a:r>
              <a:rPr lang="cs-CZ" sz="2500" dirty="0" smtClean="0"/>
              <a:t>641), </a:t>
            </a:r>
            <a:r>
              <a:rPr lang="cs-CZ" sz="2500" dirty="0"/>
              <a:t>pokud došlo k závažnějšímu případu šikanování. </a:t>
            </a:r>
          </a:p>
          <a:p>
            <a:pPr marL="0" indent="0">
              <a:buNone/>
            </a:pPr>
            <a:r>
              <a:rPr lang="cs-CZ" sz="2500" dirty="0"/>
              <a:t>10. ŠMP a třídní učitel zajistí následnou práci s třídním kolektivem. </a:t>
            </a:r>
          </a:p>
          <a:p>
            <a:pPr marL="0" indent="0">
              <a:buNone/>
            </a:pPr>
            <a:r>
              <a:rPr lang="cs-CZ" sz="2500" dirty="0"/>
              <a:t>11. ŘŠ nabídne pedagogovi odbornou pomoc a podporu.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70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Nepanikař (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nepanikar.eu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Nevypusť duši (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nevypustdusi.cz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51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2686" y="640274"/>
            <a:ext cx="8610600" cy="1293028"/>
          </a:xfrm>
        </p:spPr>
        <p:txBody>
          <a:bodyPr/>
          <a:lstStyle/>
          <a:p>
            <a:pPr algn="ctr"/>
            <a:r>
              <a:rPr lang="cs-CZ" dirty="0" smtClean="0"/>
              <a:t>Ohrožení Střelnou Zbraní ve škole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19" y="3344090"/>
            <a:ext cx="5786961" cy="3315095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0" y="1933302"/>
            <a:ext cx="5619569" cy="33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0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891" y="764373"/>
            <a:ext cx="10905309" cy="1293028"/>
          </a:xfrm>
        </p:spPr>
        <p:txBody>
          <a:bodyPr>
            <a:normAutofit/>
          </a:bodyPr>
          <a:lstStyle/>
          <a:p>
            <a:r>
              <a:rPr lang="cs-CZ" b="1" dirty="0"/>
              <a:t>Žák je v ohrožení života – je zraněný, chová se zmateně, ztrácí vědomí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zaměstnanec </a:t>
            </a:r>
            <a:r>
              <a:rPr lang="cs-CZ" dirty="0"/>
              <a:t>školy, který je přítomen této situaci nebo je informován jiným žákem </a:t>
            </a:r>
            <a:r>
              <a:rPr lang="cs-CZ" dirty="0" smtClean="0"/>
              <a:t>neprodleně </a:t>
            </a:r>
            <a:r>
              <a:rPr lang="cs-CZ" dirty="0"/>
              <a:t>poskytne první pomoc v rámci svých možností </a:t>
            </a:r>
          </a:p>
          <a:p>
            <a:r>
              <a:rPr lang="cs-CZ" dirty="0" smtClean="0"/>
              <a:t>zavolá </a:t>
            </a:r>
            <a:r>
              <a:rPr lang="cs-CZ" dirty="0"/>
              <a:t>rychlou záchrannou službu </a:t>
            </a:r>
            <a:r>
              <a:rPr lang="cs-CZ" dirty="0" smtClean="0"/>
              <a:t>(155) </a:t>
            </a:r>
            <a:r>
              <a:rPr lang="cs-CZ" dirty="0"/>
              <a:t>a informuje vedení školy </a:t>
            </a:r>
            <a:r>
              <a:rPr lang="cs-CZ" dirty="0" smtClean="0"/>
              <a:t>a třídního učitele</a:t>
            </a:r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řídní učitel </a:t>
            </a:r>
            <a:r>
              <a:rPr lang="cs-CZ" dirty="0"/>
              <a:t>informuje zákonné zástupce žáka </a:t>
            </a:r>
          </a:p>
        </p:txBody>
      </p:sp>
    </p:spTree>
    <p:extLst>
      <p:ext uri="{BB962C8B-B14F-4D97-AF65-F5344CB8AC3E}">
        <p14:creationId xmlns:p14="http://schemas.microsoft.com/office/powerpoint/2010/main" val="418671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766" y="764373"/>
            <a:ext cx="10931434" cy="1293028"/>
          </a:xfrm>
        </p:spPr>
        <p:txBody>
          <a:bodyPr/>
          <a:lstStyle/>
          <a:p>
            <a:r>
              <a:rPr lang="cs-CZ" dirty="0"/>
              <a:t>Zaměstnanec má podezření na zneužití návykové látky u žáka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případě ohrožení života </a:t>
            </a:r>
            <a:r>
              <a:rPr lang="cs-CZ" dirty="0" smtClean="0"/>
              <a:t>zaměstnanec neprodleně </a:t>
            </a:r>
            <a:r>
              <a:rPr lang="cs-CZ" dirty="0"/>
              <a:t>přivolá </a:t>
            </a:r>
            <a:r>
              <a:rPr lang="cs-CZ" dirty="0" smtClean="0"/>
              <a:t>záchrannou </a:t>
            </a:r>
            <a:r>
              <a:rPr lang="cs-CZ" dirty="0"/>
              <a:t>službu </a:t>
            </a:r>
            <a:r>
              <a:rPr lang="cs-CZ" dirty="0" smtClean="0"/>
              <a:t>(155)</a:t>
            </a:r>
            <a:endParaRPr lang="cs-CZ" dirty="0"/>
          </a:p>
          <a:p>
            <a:r>
              <a:rPr lang="cs-CZ" dirty="0" smtClean="0"/>
              <a:t>zaměstnanec </a:t>
            </a:r>
            <a:r>
              <a:rPr lang="cs-CZ" dirty="0"/>
              <a:t>informuje vedení školy </a:t>
            </a:r>
            <a:r>
              <a:rPr lang="cs-CZ" dirty="0" smtClean="0"/>
              <a:t>a třídního učitele</a:t>
            </a:r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řídní učitel informuje </a:t>
            </a:r>
            <a:r>
              <a:rPr lang="cs-CZ" dirty="0"/>
              <a:t>zákonné zástupce žáka a metodika prevence </a:t>
            </a:r>
          </a:p>
          <a:p>
            <a:r>
              <a:rPr lang="cs-CZ" dirty="0"/>
              <a:t>třídní učitel</a:t>
            </a:r>
            <a:r>
              <a:rPr lang="cs-CZ" dirty="0" smtClean="0"/>
              <a:t> </a:t>
            </a:r>
            <a:r>
              <a:rPr lang="cs-CZ" dirty="0"/>
              <a:t>se zákonnými zástupci dohodne další postup </a:t>
            </a:r>
          </a:p>
          <a:p>
            <a:pPr marL="0" indent="0">
              <a:buNone/>
            </a:pPr>
            <a:r>
              <a:rPr lang="cs-CZ" dirty="0" smtClean="0"/>
              <a:t>	a</a:t>
            </a:r>
            <a:r>
              <a:rPr lang="cs-CZ" dirty="0"/>
              <a:t>) zákonní zástupci si neprodleně přijdou pro žáka </a:t>
            </a:r>
          </a:p>
          <a:p>
            <a:pPr marL="0" indent="0">
              <a:buNone/>
            </a:pPr>
            <a:r>
              <a:rPr lang="cs-CZ" dirty="0" smtClean="0"/>
              <a:t>	b</a:t>
            </a:r>
            <a:r>
              <a:rPr lang="cs-CZ" dirty="0"/>
              <a:t>) zákonní zástupci nemohou přijít, vedení školy zajistí žákovi lékařské ošetření </a:t>
            </a:r>
            <a:endParaRPr lang="cs-CZ" dirty="0" smtClean="0"/>
          </a:p>
          <a:p>
            <a:r>
              <a:rPr lang="cs-CZ" dirty="0"/>
              <a:t>škola vyvodí sankce dle Školního řádu</a:t>
            </a:r>
          </a:p>
        </p:txBody>
      </p:sp>
    </p:spTree>
    <p:extLst>
      <p:ext uri="{BB962C8B-B14F-4D97-AF65-F5344CB8AC3E}">
        <p14:creationId xmlns:p14="http://schemas.microsoft.com/office/powerpoint/2010/main" val="165826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cs-CZ" dirty="0"/>
              <a:t>Zaměstnanec je svědkem fyzického nebo slovního útoku na žáka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zaměstnanec vhodným způsobem zasáhne a zajistí ochranu oběti v rámci svých </a:t>
            </a:r>
            <a:r>
              <a:rPr lang="cs-CZ" dirty="0" smtClean="0"/>
              <a:t>možností </a:t>
            </a:r>
            <a:endParaRPr lang="cs-CZ" dirty="0"/>
          </a:p>
          <a:p>
            <a:r>
              <a:rPr lang="cs-CZ" dirty="0" smtClean="0"/>
              <a:t>informuje </a:t>
            </a:r>
            <a:r>
              <a:rPr lang="cs-CZ" dirty="0"/>
              <a:t>vedení školy </a:t>
            </a:r>
            <a:r>
              <a:rPr lang="cs-CZ" dirty="0" smtClean="0"/>
              <a:t>a třídního učitele</a:t>
            </a:r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řídní učitel </a:t>
            </a:r>
            <a:r>
              <a:rPr lang="cs-CZ" dirty="0"/>
              <a:t>bude informovat o celé situaci zákonné zástupce (pachatelů i obětí) </a:t>
            </a:r>
          </a:p>
          <a:p>
            <a:r>
              <a:rPr lang="cs-CZ" dirty="0" smtClean="0"/>
              <a:t>vedení </a:t>
            </a:r>
            <a:r>
              <a:rPr lang="cs-CZ" dirty="0"/>
              <a:t>školy svolá výchovnou komisi, na které budou přítomni zákonní zástupci žáků, a projedná s nimi celou situaci, z jednání bude vyhotoven zápis podepsaný všemi přítomnými </a:t>
            </a:r>
          </a:p>
          <a:p>
            <a:r>
              <a:rPr lang="cs-CZ" dirty="0" smtClean="0"/>
              <a:t>škola </a:t>
            </a:r>
            <a:r>
              <a:rPr lang="cs-CZ" dirty="0"/>
              <a:t>vyvodí sankce dle Školního </a:t>
            </a:r>
            <a:r>
              <a:rPr lang="cs-CZ" dirty="0" smtClean="0"/>
              <a:t>řádu</a:t>
            </a:r>
          </a:p>
          <a:p>
            <a:r>
              <a:rPr lang="cs-CZ" dirty="0" smtClean="0"/>
              <a:t>Výchovný poradce nabídne pomoc psychologa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4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cs-CZ" sz="3200" dirty="0"/>
              <a:t>Zaměstnanec nalezne u žáka legální drogy (alkohol, cigarety, větší množství léků ...)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zaměstnanec </a:t>
            </a:r>
            <a:r>
              <a:rPr lang="cs-CZ" dirty="0"/>
              <a:t>zabrání žákovi v jejich další konzumaci </a:t>
            </a:r>
          </a:p>
          <a:p>
            <a:r>
              <a:rPr lang="cs-CZ" dirty="0" smtClean="0"/>
              <a:t>v </a:t>
            </a:r>
            <a:r>
              <a:rPr lang="cs-CZ" dirty="0"/>
              <a:t>případě, že je žák ohrožen na </a:t>
            </a:r>
            <a:r>
              <a:rPr lang="cs-CZ" dirty="0" smtClean="0"/>
              <a:t>životě </a:t>
            </a:r>
            <a:r>
              <a:rPr lang="cs-CZ" dirty="0"/>
              <a:t>zaměstnanec </a:t>
            </a:r>
            <a:r>
              <a:rPr lang="cs-CZ" dirty="0" smtClean="0"/>
              <a:t>zavolá záchrannou </a:t>
            </a:r>
            <a:r>
              <a:rPr lang="cs-CZ" dirty="0"/>
              <a:t>službu </a:t>
            </a:r>
            <a:r>
              <a:rPr lang="cs-CZ" dirty="0" smtClean="0"/>
              <a:t>(155) </a:t>
            </a:r>
            <a:endParaRPr lang="cs-CZ" dirty="0"/>
          </a:p>
          <a:p>
            <a:r>
              <a:rPr lang="cs-CZ" dirty="0" smtClean="0"/>
              <a:t>zaměstnanec </a:t>
            </a:r>
            <a:r>
              <a:rPr lang="cs-CZ" dirty="0"/>
              <a:t>informuje vedení </a:t>
            </a:r>
            <a:r>
              <a:rPr lang="cs-CZ" dirty="0" smtClean="0"/>
              <a:t>školy, třídního učitele </a:t>
            </a:r>
            <a:r>
              <a:rPr lang="cs-CZ" dirty="0"/>
              <a:t>a metodika prevence </a:t>
            </a:r>
          </a:p>
          <a:p>
            <a:r>
              <a:rPr lang="cs-CZ" dirty="0"/>
              <a:t>t</a:t>
            </a:r>
            <a:r>
              <a:rPr lang="cs-CZ" dirty="0" smtClean="0"/>
              <a:t>řídní učitel </a:t>
            </a:r>
            <a:r>
              <a:rPr lang="cs-CZ" dirty="0"/>
              <a:t>vyrozumí zákonného zástupce (u opakovaného nálezu vyrozumí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OSPOD - </a:t>
            </a:r>
            <a:r>
              <a:rPr lang="cs-CZ" dirty="0"/>
              <a:t>466 859 201, 466 859 641</a:t>
            </a:r>
            <a:r>
              <a:rPr lang="cs-CZ" dirty="0" smtClean="0"/>
              <a:t>) </a:t>
            </a:r>
            <a:r>
              <a:rPr lang="cs-CZ" dirty="0"/>
              <a:t>a provede šetření celé situace a vyhotoví </a:t>
            </a:r>
            <a:br>
              <a:rPr lang="cs-CZ" dirty="0"/>
            </a:br>
            <a:r>
              <a:rPr lang="cs-CZ" dirty="0" smtClean="0"/>
              <a:t>	o tom </a:t>
            </a:r>
            <a:r>
              <a:rPr lang="cs-CZ" dirty="0"/>
              <a:t>písemný záznam </a:t>
            </a:r>
          </a:p>
          <a:p>
            <a:r>
              <a:rPr lang="cs-CZ" dirty="0" smtClean="0"/>
              <a:t>zápis </a:t>
            </a:r>
            <a:r>
              <a:rPr lang="cs-CZ" dirty="0"/>
              <a:t>bude obsahovat datum, místo a čas nálezu, jméno žáka, u kterého byla </a:t>
            </a:r>
            <a:r>
              <a:rPr lang="cs-CZ" dirty="0" smtClean="0"/>
              <a:t>	dotyčná věc </a:t>
            </a:r>
            <a:r>
              <a:rPr lang="cs-CZ" dirty="0"/>
              <a:t>nalezena (případně jméno žáka, který věc odevzdal), podpis </a:t>
            </a:r>
            <a:r>
              <a:rPr lang="cs-CZ" dirty="0" smtClean="0"/>
              <a:t>	žáka </a:t>
            </a:r>
            <a:r>
              <a:rPr lang="cs-CZ" dirty="0"/>
              <a:t>a </a:t>
            </a:r>
            <a:r>
              <a:rPr lang="cs-CZ" dirty="0" smtClean="0"/>
              <a:t>v </a:t>
            </a:r>
            <a:r>
              <a:rPr lang="cs-CZ" dirty="0"/>
              <a:t>případě jeho </a:t>
            </a:r>
            <a:r>
              <a:rPr lang="cs-CZ" dirty="0" smtClean="0"/>
              <a:t>odmítnutí</a:t>
            </a:r>
            <a:r>
              <a:rPr lang="cs-CZ" dirty="0"/>
              <a:t>, bude tato skutečnost uvedena v záznamu </a:t>
            </a:r>
          </a:p>
          <a:p>
            <a:r>
              <a:rPr lang="cs-CZ" dirty="0" smtClean="0"/>
              <a:t>škola </a:t>
            </a:r>
            <a:r>
              <a:rPr lang="cs-CZ" dirty="0"/>
              <a:t>vyvodí sankce dle Školního řádu</a:t>
            </a:r>
          </a:p>
        </p:txBody>
      </p:sp>
    </p:spTree>
    <p:extLst>
      <p:ext uri="{BB962C8B-B14F-4D97-AF65-F5344CB8AC3E}">
        <p14:creationId xmlns:p14="http://schemas.microsoft.com/office/powerpoint/2010/main" val="156382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cs-CZ" dirty="0"/>
              <a:t>Zaměstnanec nalezne u žáka nelegální drogy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zaměstnanec </a:t>
            </a:r>
            <a:r>
              <a:rPr lang="cs-CZ" dirty="0"/>
              <a:t>zabrání žákovi v jejich další konzumaci </a:t>
            </a:r>
          </a:p>
          <a:p>
            <a:r>
              <a:rPr lang="cs-CZ" dirty="0" smtClean="0"/>
              <a:t>v </a:t>
            </a:r>
            <a:r>
              <a:rPr lang="cs-CZ" dirty="0"/>
              <a:t>případě, že je žák ohrožen na životě </a:t>
            </a:r>
            <a:r>
              <a:rPr lang="cs-CZ" dirty="0" smtClean="0"/>
              <a:t>zaměstnanec zavolá záchrannou </a:t>
            </a:r>
            <a:r>
              <a:rPr lang="cs-CZ" dirty="0"/>
              <a:t>službu </a:t>
            </a:r>
            <a:r>
              <a:rPr lang="cs-CZ" dirty="0" smtClean="0"/>
              <a:t>(155) </a:t>
            </a:r>
            <a:endParaRPr lang="cs-CZ" dirty="0"/>
          </a:p>
          <a:p>
            <a:r>
              <a:rPr lang="cs-CZ" dirty="0" smtClean="0"/>
              <a:t>zaměstnanec </a:t>
            </a:r>
            <a:r>
              <a:rPr lang="cs-CZ" dirty="0"/>
              <a:t>informuje vedení </a:t>
            </a:r>
            <a:r>
              <a:rPr lang="cs-CZ" dirty="0" smtClean="0"/>
              <a:t>školy, třídního učitele </a:t>
            </a:r>
            <a:r>
              <a:rPr lang="cs-CZ" dirty="0"/>
              <a:t>a metodika prevence </a:t>
            </a:r>
          </a:p>
          <a:p>
            <a:r>
              <a:rPr lang="cs-CZ" dirty="0" smtClean="0"/>
              <a:t>žák </a:t>
            </a:r>
            <a:r>
              <a:rPr lang="cs-CZ" dirty="0"/>
              <a:t>odevzdá podezřelou látku za přítomnosti 2 svědků do obálky spolu se záznamem o celé situaci, tato obálka se uschová do ředitelny školy </a:t>
            </a:r>
          </a:p>
          <a:p>
            <a:r>
              <a:rPr lang="cs-CZ" dirty="0" smtClean="0"/>
              <a:t>záznam </a:t>
            </a:r>
            <a:r>
              <a:rPr lang="cs-CZ" dirty="0"/>
              <a:t>bude obsahovat datum, místo a čas nálezu, jméno žáka, u kterého byla </a:t>
            </a:r>
            <a:r>
              <a:rPr lang="cs-CZ" dirty="0" smtClean="0"/>
              <a:t>dotyčná </a:t>
            </a:r>
            <a:r>
              <a:rPr lang="cs-CZ" dirty="0"/>
              <a:t>věc nalezena (případně jméno žáka, který věc odevzdal), podpis žáka a v případě jeho odmítnutí, bude tato skutečnost uvedena v záznamu </a:t>
            </a:r>
          </a:p>
          <a:p>
            <a:r>
              <a:rPr lang="cs-CZ" dirty="0"/>
              <a:t>t</a:t>
            </a:r>
            <a:r>
              <a:rPr lang="cs-CZ" dirty="0" smtClean="0"/>
              <a:t>řídní učitel informuje </a:t>
            </a:r>
            <a:r>
              <a:rPr lang="cs-CZ" dirty="0"/>
              <a:t>zákonné zástupce žáka </a:t>
            </a:r>
          </a:p>
          <a:p>
            <a:r>
              <a:rPr lang="cs-CZ" dirty="0" smtClean="0"/>
              <a:t>vedení </a:t>
            </a:r>
            <a:r>
              <a:rPr lang="cs-CZ" dirty="0"/>
              <a:t>školy svolá výchovnou komisi, na které bude přítomen zákonný zástupce žáka </a:t>
            </a:r>
            <a:r>
              <a:rPr lang="cs-CZ" dirty="0" smtClean="0"/>
              <a:t>a </a:t>
            </a:r>
            <a:r>
              <a:rPr lang="cs-CZ" dirty="0"/>
              <a:t>projedná s ním celou situaci, z jednání bude vyhotoven zápis podepsaný všemi přítomnými </a:t>
            </a:r>
          </a:p>
          <a:p>
            <a:r>
              <a:rPr lang="cs-CZ" dirty="0" smtClean="0"/>
              <a:t>vedení </a:t>
            </a:r>
            <a:r>
              <a:rPr lang="cs-CZ" dirty="0"/>
              <a:t>školy oznámí událost Policii </a:t>
            </a:r>
            <a:r>
              <a:rPr lang="cs-CZ" dirty="0" smtClean="0"/>
              <a:t>ČR (601 590 517) a </a:t>
            </a:r>
            <a:r>
              <a:rPr lang="cs-CZ" dirty="0"/>
              <a:t>oddělení sociálně právní ochrany dětí (</a:t>
            </a:r>
            <a:r>
              <a:rPr lang="cs-CZ" dirty="0" smtClean="0"/>
              <a:t>OSPOD </a:t>
            </a:r>
            <a:r>
              <a:rPr lang="cs-CZ" dirty="0"/>
              <a:t>466 859 201, 466 859 641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 smtClean="0"/>
              <a:t>škola </a:t>
            </a:r>
            <a:r>
              <a:rPr lang="cs-CZ" dirty="0"/>
              <a:t>vyvodí sankce dle Školního řádu</a:t>
            </a:r>
          </a:p>
        </p:txBody>
      </p:sp>
    </p:spTree>
    <p:extLst>
      <p:ext uri="{BB962C8B-B14F-4D97-AF65-F5344CB8AC3E}">
        <p14:creationId xmlns:p14="http://schemas.microsoft.com/office/powerpoint/2010/main" val="377901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cs-CZ" dirty="0"/>
              <a:t>Zaměstnanec přistihne žáka při distribuci nelegální drogy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nikdy mu zaměstnanec neodebere látku, zajistí jeho izolaci od ostatních žáků, zavede </a:t>
            </a:r>
            <a:r>
              <a:rPr lang="cs-CZ" dirty="0" smtClean="0"/>
              <a:t>jej </a:t>
            </a:r>
            <a:r>
              <a:rPr lang="cs-CZ" dirty="0"/>
              <a:t>do ředitelny, kde bude pod dohledem (nesmí se provádět osobní prohlídka ani </a:t>
            </a:r>
            <a:r>
              <a:rPr lang="pl-PL" dirty="0" smtClean="0"/>
              <a:t>prohlídka </a:t>
            </a:r>
            <a:r>
              <a:rPr lang="pl-PL" dirty="0"/>
              <a:t>věcí, to je v kompetenci Policie ČR) </a:t>
            </a:r>
          </a:p>
          <a:p>
            <a:r>
              <a:rPr lang="cs-CZ" dirty="0" smtClean="0"/>
              <a:t>informuje </a:t>
            </a:r>
            <a:r>
              <a:rPr lang="cs-CZ" dirty="0"/>
              <a:t>vedení školy a metodika prevence </a:t>
            </a:r>
          </a:p>
          <a:p>
            <a:r>
              <a:rPr lang="cs-CZ" dirty="0" smtClean="0"/>
              <a:t>vedení </a:t>
            </a:r>
            <a:r>
              <a:rPr lang="cs-CZ" dirty="0"/>
              <a:t>školy zavolá Policii ČR (601 590 517)</a:t>
            </a:r>
          </a:p>
          <a:p>
            <a:r>
              <a:rPr lang="cs-CZ" dirty="0" smtClean="0"/>
              <a:t>vedení školy (nebo určený zaměstnanec) </a:t>
            </a:r>
            <a:r>
              <a:rPr lang="cs-CZ" dirty="0"/>
              <a:t>provede písemný záznam o celé situaci a vyrozumí </a:t>
            </a:r>
            <a:r>
              <a:rPr lang="cs-CZ" dirty="0" smtClean="0"/>
              <a:t>OSPOD (466</a:t>
            </a:r>
            <a:r>
              <a:rPr lang="cs-CZ" dirty="0"/>
              <a:t> 859 201, 466 859 </a:t>
            </a:r>
            <a:r>
              <a:rPr lang="cs-CZ" dirty="0" smtClean="0"/>
              <a:t>641</a:t>
            </a:r>
            <a:r>
              <a:rPr lang="cs-CZ" dirty="0"/>
              <a:t>)</a:t>
            </a:r>
          </a:p>
          <a:p>
            <a:r>
              <a:rPr lang="cs-CZ" dirty="0" smtClean="0"/>
              <a:t>záznam </a:t>
            </a:r>
            <a:r>
              <a:rPr lang="cs-CZ" dirty="0"/>
              <a:t>bude obsahovat datum, místo a čas, kdy k události došlo, jméno přistiženého </a:t>
            </a:r>
            <a:r>
              <a:rPr lang="cs-CZ" dirty="0" smtClean="0"/>
              <a:t>žáka</a:t>
            </a:r>
            <a:r>
              <a:rPr lang="cs-CZ" dirty="0"/>
              <a:t>, podpis žáka a v případě jeho odmítnutí, bude tato skutečnost uvedena v záznamu </a:t>
            </a:r>
          </a:p>
          <a:p>
            <a:r>
              <a:rPr lang="cs-CZ" dirty="0" smtClean="0"/>
              <a:t>vedení </a:t>
            </a:r>
            <a:r>
              <a:rPr lang="cs-CZ" dirty="0"/>
              <a:t>školy informuje zákonné zástupce žáka </a:t>
            </a:r>
          </a:p>
          <a:p>
            <a:r>
              <a:rPr lang="cs-CZ" dirty="0" smtClean="0"/>
              <a:t>škola </a:t>
            </a:r>
            <a:r>
              <a:rPr lang="cs-CZ" dirty="0"/>
              <a:t>vyvodí sankce dle Školního řádu</a:t>
            </a:r>
          </a:p>
        </p:txBody>
      </p:sp>
    </p:spTree>
    <p:extLst>
      <p:ext uri="{BB962C8B-B14F-4D97-AF65-F5344CB8AC3E}">
        <p14:creationId xmlns:p14="http://schemas.microsoft.com/office/powerpoint/2010/main" val="192218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83" y="764373"/>
            <a:ext cx="10914017" cy="12930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šikana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Pedagogický pracovník zajistí ochranu </a:t>
            </a:r>
            <a:r>
              <a:rPr lang="cs-CZ" dirty="0" smtClean="0"/>
              <a:t>oběti a informuje třídního učitele a metodika 	prevence</a:t>
            </a:r>
          </a:p>
          <a:p>
            <a:r>
              <a:rPr lang="cs-CZ" dirty="0" smtClean="0"/>
              <a:t>! Nikdy nesmí dojít ke konfrontaci postiženého a agresora !</a:t>
            </a:r>
          </a:p>
          <a:p>
            <a:r>
              <a:rPr lang="cs-CZ" dirty="0" smtClean="0"/>
              <a:t>Další postup </a:t>
            </a:r>
            <a:r>
              <a:rPr lang="cs-CZ" b="1" dirty="0" smtClean="0"/>
              <a:t>koordinuje metodik prevence, popřípadě výchovný poradce</a:t>
            </a:r>
          </a:p>
          <a:p>
            <a:r>
              <a:rPr lang="cs-CZ" dirty="0" smtClean="0"/>
              <a:t>U počátečních stadií šikany vyšetřování </a:t>
            </a:r>
            <a:r>
              <a:rPr lang="cs-CZ" dirty="0"/>
              <a:t>probíhá vlastními silami školy: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. Rozhovor s těmi, kteří na šikanování upozornili a s oběťmi.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. Nalezení vhodných svědků.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. Individuální, případně konfrontační rozhovory se svědky (</a:t>
            </a:r>
            <a:r>
              <a:rPr lang="cs-CZ" b="1" dirty="0"/>
              <a:t>nikoli</a:t>
            </a:r>
            <a:r>
              <a:rPr lang="cs-CZ" dirty="0"/>
              <a:t> však </a:t>
            </a:r>
            <a:r>
              <a:rPr lang="cs-CZ" b="1" dirty="0"/>
              <a:t>konfrontace </a:t>
            </a:r>
            <a:r>
              <a:rPr lang="cs-CZ" b="1" dirty="0" smtClean="0"/>
              <a:t>	obětí </a:t>
            </a:r>
            <a:r>
              <a:rPr lang="cs-CZ" b="1" dirty="0"/>
              <a:t>a agresorů</a:t>
            </a:r>
            <a:r>
              <a:rPr lang="cs-CZ" dirty="0"/>
              <a:t>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</a:t>
            </a:r>
            <a:r>
              <a:rPr lang="cs-CZ" dirty="0"/>
              <a:t>. Zajištění ochrany obětem.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</a:t>
            </a:r>
            <a:r>
              <a:rPr lang="cs-CZ" dirty="0"/>
              <a:t>. Rozhovor s agresory, případně konfrontace mezi nimi.</a:t>
            </a:r>
          </a:p>
        </p:txBody>
      </p:sp>
    </p:spTree>
    <p:extLst>
      <p:ext uri="{BB962C8B-B14F-4D97-AF65-F5344CB8AC3E}">
        <p14:creationId xmlns:p14="http://schemas.microsoft.com/office/powerpoint/2010/main" val="1538623447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238</TotalTime>
  <Words>729</Words>
  <Application>Microsoft Office PowerPoint</Application>
  <PresentationFormat>Širokoúhlá obrazovka</PresentationFormat>
  <Paragraphs>79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Kondenzační stopa</vt:lpstr>
      <vt:lpstr>Co dělat když…</vt:lpstr>
      <vt:lpstr>Ohrožení Střelnou Zbraní ve škole</vt:lpstr>
      <vt:lpstr>Žák je v ohrožení života – je zraněný, chová se zmateně, ztrácí vědomí </vt:lpstr>
      <vt:lpstr>Zaměstnanec má podezření na zneužití návykové látky u žáka </vt:lpstr>
      <vt:lpstr>Zaměstnanec je svědkem fyzického nebo slovního útoku na žáka</vt:lpstr>
      <vt:lpstr>Zaměstnanec nalezne u žáka legální drogy (alkohol, cigarety, větší množství léků ...)</vt:lpstr>
      <vt:lpstr>Zaměstnanec nalezne u žáka nelegální drogy</vt:lpstr>
      <vt:lpstr>Zaměstnanec přistihne žáka při distribuci nelegální drogy</vt:lpstr>
      <vt:lpstr>šikana</vt:lpstr>
      <vt:lpstr>Šikana zaměřená na učitele</vt:lpstr>
      <vt:lpstr>Užitečné informace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dělat když…</dc:title>
  <dc:creator>Účet Microsoft</dc:creator>
  <cp:lastModifiedBy>Andrea Povolná</cp:lastModifiedBy>
  <cp:revision>14</cp:revision>
  <dcterms:created xsi:type="dcterms:W3CDTF">2024-02-16T09:45:33Z</dcterms:created>
  <dcterms:modified xsi:type="dcterms:W3CDTF">2026-03-05T10:54:44Z</dcterms:modified>
</cp:coreProperties>
</file>